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6" r:id="rId4"/>
    <p:sldId id="267" r:id="rId5"/>
    <p:sldId id="268" r:id="rId6"/>
    <p:sldId id="269" r:id="rId7"/>
    <p:sldId id="271" r:id="rId8"/>
    <p:sldId id="27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541D-3C68-492C-8140-4612EC7F5887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CDBD-6691-424E-A2CD-F347612499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59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72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68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50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22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65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51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72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6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7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2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67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67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8467">
              <a:spcBef>
                <a:spcPts val="40"/>
              </a:spcBef>
            </a:pPr>
            <a:r>
              <a:rPr lang="en-US" altLang="ko-KR" spc="133" smtClean="0"/>
              <a:t>3</a:t>
            </a:r>
            <a:endParaRPr lang="en-US" altLang="ko-KR" spc="13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5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6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43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33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03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1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8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4557-FB45-499D-9393-AFD1AE92AAB0}" type="datetimeFigureOut">
              <a:rPr lang="ko-KR" altLang="en-US" smtClean="0"/>
              <a:t>2025-08-26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1559-ACFE-4676-B27D-D61D953146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5415" y="3254413"/>
            <a:ext cx="6454140" cy="1034536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6667" dirty="0">
                <a:solidFill>
                  <a:srgbClr val="F9F5F0"/>
                </a:solidFill>
              </a:rPr>
              <a:t>현장실습</a:t>
            </a:r>
            <a:r>
              <a:rPr sz="6667" spc="93" dirty="0">
                <a:solidFill>
                  <a:srgbClr val="F9F5F0"/>
                </a:solidFill>
              </a:rPr>
              <a:t> </a:t>
            </a:r>
            <a:r>
              <a:rPr sz="6667" spc="-13" dirty="0">
                <a:solidFill>
                  <a:srgbClr val="F9F5F0"/>
                </a:solidFill>
              </a:rPr>
              <a:t>작성요령</a:t>
            </a:r>
            <a:endParaRPr sz="6667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4937" y="223655"/>
            <a:ext cx="125729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1" y="584200"/>
            <a:ext cx="6738327" cy="389850"/>
          </a:xfrm>
        </p:spPr>
        <p:txBody>
          <a:bodyPr/>
          <a:lstStyle/>
          <a:p>
            <a:r>
              <a:rPr lang="ko-KR" altLang="en-US" sz="2533"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출석 입력 안내</a:t>
            </a:r>
            <a:endParaRPr lang="ko-KR" altLang="en-US" sz="2533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193800"/>
            <a:ext cx="11168743" cy="181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◆ 공지사항 참고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28611" indent="-228611">
              <a:lnSpc>
                <a:spcPct val="150000"/>
              </a:lnSpc>
              <a:buAutoNum type="arabicParenR"/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국민체육진흥공단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체육지도자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연수원 홈페이지 →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마이페이지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→ 현장실습 출석 입력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28611" indent="-228611">
              <a:lnSpc>
                <a:spcPct val="150000"/>
              </a:lnSpc>
              <a:buAutoNum type="arabicParenR"/>
            </a:pP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신규등록 클릭 후 새 창에서 입력하고자 하는 선택 적용 클릭 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복수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자격등급을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신청하였으면 선택하여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클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릭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228611" indent="-228611">
              <a:lnSpc>
                <a:spcPct val="150000"/>
              </a:lnSpc>
              <a:buAutoNum type="arabicParenR"/>
            </a:pP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적용이 올바르게 되었으면 실습장과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실습일자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시간 등 입력</a:t>
            </a:r>
            <a:endParaRPr lang="ko-KR" altLang="en-US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3292747"/>
            <a:ext cx="3239220" cy="270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3200954"/>
            <a:ext cx="3200400" cy="280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223" y="3198654"/>
            <a:ext cx="3505200" cy="280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오른쪽 화살표 15"/>
          <p:cNvSpPr/>
          <p:nvPr/>
        </p:nvSpPr>
        <p:spPr>
          <a:xfrm>
            <a:off x="3660226" y="4479815"/>
            <a:ext cx="463190" cy="24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오른쪽 화살표 16"/>
          <p:cNvSpPr/>
          <p:nvPr/>
        </p:nvSpPr>
        <p:spPr>
          <a:xfrm>
            <a:off x="7527016" y="4479815"/>
            <a:ext cx="463190" cy="24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000" y="260949"/>
            <a:ext cx="1477081" cy="12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481662"/>
            <a:ext cx="3606800" cy="51692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001" y="741806"/>
            <a:ext cx="6738327" cy="582250"/>
          </a:xfrm>
          <a:prstGeom prst="rect">
            <a:avLst/>
          </a:prstGeom>
        </p:spPr>
        <p:txBody>
          <a:bodyPr vert="horz" wrap="square" lIns="0" tIns="190602" rIns="0" bIns="0" rtlCol="0" anchor="ctr">
            <a:spAutoFit/>
          </a:bodyPr>
          <a:lstStyle/>
          <a:p>
            <a:pPr marL="328946">
              <a:lnSpc>
                <a:spcPct val="100000"/>
              </a:lnSpc>
              <a:spcBef>
                <a:spcPts val="87"/>
              </a:spcBef>
            </a:pPr>
            <a:r>
              <a:rPr sz="2533"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</a:t>
            </a:r>
            <a:r>
              <a:rPr sz="2533" spc="33" dirty="0"/>
              <a:t> </a:t>
            </a:r>
            <a:r>
              <a:rPr sz="2533" dirty="0"/>
              <a:t>보고서</a:t>
            </a:r>
            <a:r>
              <a:rPr sz="2533" spc="37" dirty="0"/>
              <a:t> </a:t>
            </a:r>
            <a:r>
              <a:rPr sz="2533" spc="-13" dirty="0"/>
              <a:t>작성방법</a:t>
            </a:r>
            <a:endParaRPr sz="25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0" y="6699850"/>
            <a:ext cx="190152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/>
              <a:t>.</a:t>
            </a:r>
            <a:endParaRPr spc="133" dirty="0"/>
          </a:p>
        </p:txBody>
      </p:sp>
      <p:sp>
        <p:nvSpPr>
          <p:cNvPr id="4" name="object 4"/>
          <p:cNvSpPr txBox="1"/>
          <p:nvPr/>
        </p:nvSpPr>
        <p:spPr>
          <a:xfrm>
            <a:off x="4724400" y="2159001"/>
            <a:ext cx="6350000" cy="2334849"/>
          </a:xfrm>
          <a:prstGeom prst="rect">
            <a:avLst/>
          </a:prstGeom>
        </p:spPr>
        <p:txBody>
          <a:bodyPr vert="horz" wrap="square" lIns="0" tIns="51223" rIns="0" bIns="0" rtlCol="0">
            <a:spAutoFit/>
          </a:bodyPr>
          <a:lstStyle/>
          <a:p>
            <a:pPr marL="312859" indent="-304815">
              <a:spcBef>
                <a:spcPts val="403"/>
              </a:spcBef>
              <a:buAutoNum type="arabicPeriod"/>
              <a:tabLst>
                <a:tab pos="234538" algn="l"/>
              </a:tabLst>
            </a:pP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레포트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작성방법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8044">
              <a:spcBef>
                <a:spcPts val="403"/>
              </a:spcBef>
              <a:tabLst>
                <a:tab pos="234538" algn="l"/>
              </a:tabLst>
            </a:pPr>
            <a:endParaRPr sz="2167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8044" lvl="1">
              <a:spcBef>
                <a:spcPts val="3"/>
              </a:spcBef>
              <a:tabLst>
                <a:tab pos="139707" algn="l"/>
              </a:tabLst>
            </a:pPr>
            <a:r>
              <a:rPr lang="en-US"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- </a:t>
            </a:r>
            <a:r>
              <a:rPr sz="1667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1667" b="1" spc="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1667" b="1" spc="1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1667" b="1" spc="13" dirty="0">
                <a:solidFill>
                  <a:srgbClr val="00B0F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시설 및 프로그램 운영관리와 지도자의 역할과 필요성</a:t>
            </a:r>
            <a:endParaRPr sz="1667" dirty="0">
              <a:solidFill>
                <a:srgbClr val="00B0F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59693" lvl="2">
              <a:spcBef>
                <a:spcPts val="339"/>
              </a:spcBef>
              <a:tabLst>
                <a:tab pos="191780" algn="l"/>
              </a:tabLst>
            </a:pPr>
            <a:r>
              <a:rPr lang="en-US"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 </a:t>
            </a:r>
            <a:r>
              <a:rPr sz="1667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작성방법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목차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1667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서론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본론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결론</a:t>
            </a:r>
            <a:endParaRPr sz="1667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8044" lvl="1">
              <a:spcBef>
                <a:spcPts val="339"/>
              </a:spcBef>
              <a:tabLst>
                <a:tab pos="139707" algn="l"/>
              </a:tabLst>
            </a:pPr>
            <a:r>
              <a:rPr lang="en-US"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- </a:t>
            </a:r>
            <a:r>
              <a:rPr sz="1667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표지제외</a:t>
            </a:r>
            <a:r>
              <a:rPr sz="1667" b="1" spc="2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6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3</a:t>
            </a:r>
            <a:r>
              <a:rPr sz="1667" b="1" spc="6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</a:t>
            </a:r>
            <a:r>
              <a:rPr sz="1667" b="1" spc="2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이상</a:t>
            </a:r>
            <a:r>
              <a:rPr sz="1667" b="1" spc="2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제출</a:t>
            </a:r>
            <a:r>
              <a:rPr sz="1667" b="1" spc="2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</a:t>
            </a:r>
            <a:r>
              <a:rPr sz="1667" b="1" spc="2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인정</a:t>
            </a:r>
            <a:endParaRPr sz="1667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60116">
              <a:spcBef>
                <a:spcPts val="339"/>
              </a:spcBef>
            </a:pPr>
            <a:r>
              <a:rPr lang="en-US" sz="1667" b="1" spc="1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lang="en-US" sz="1667" b="1" spc="1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글자크기</a:t>
            </a:r>
            <a:r>
              <a:rPr sz="1667" b="1" spc="2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6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13,</a:t>
            </a:r>
            <a:r>
              <a:rPr sz="1667" b="1" spc="3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장평</a:t>
            </a:r>
            <a:r>
              <a:rPr sz="1667" b="1" spc="2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9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100%,</a:t>
            </a:r>
            <a:r>
              <a:rPr sz="1667" b="1" spc="3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자간</a:t>
            </a:r>
            <a:r>
              <a:rPr sz="1667" b="1" spc="3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76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0%,</a:t>
            </a:r>
            <a:r>
              <a:rPr sz="1667" b="1" spc="3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행간</a:t>
            </a:r>
            <a:r>
              <a:rPr sz="1667" b="1" spc="2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67" b="1" spc="13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160%</a:t>
            </a:r>
            <a:r>
              <a:rPr sz="1667" b="1" spc="3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67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준수</a:t>
            </a:r>
            <a:endParaRPr sz="1667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spcBef>
                <a:spcPts val="50"/>
              </a:spcBef>
            </a:pPr>
            <a:endParaRPr sz="13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93473" lvl="2" indent="-133780">
              <a:buFont typeface="Tahoma"/>
              <a:buChar char="-"/>
              <a:tabLst>
                <a:tab pos="193896" algn="l"/>
              </a:tabLst>
            </a:pPr>
            <a:r>
              <a:rPr sz="1667" spc="-70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미제출</a:t>
            </a:r>
            <a:r>
              <a:rPr sz="1667" spc="-57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1667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시</a:t>
            </a:r>
            <a:r>
              <a:rPr sz="1667" spc="-93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1667" spc="-70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연수</a:t>
            </a:r>
            <a:r>
              <a:rPr sz="1667" spc="-57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1667" spc="-70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이수</a:t>
            </a:r>
            <a:r>
              <a:rPr sz="1667" spc="-57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1667" spc="-17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불가</a:t>
            </a:r>
            <a:endParaRPr sz="1667" dirty="0">
              <a:latin typeface="Noto Sans KR" panose="020B0200000000000000" pitchFamily="50" charset="-127"/>
              <a:ea typeface="Noto Sans KR" panose="020B0200000000000000" pitchFamily="50" charset="-127"/>
              <a:cs typeface="에스코어 드림 4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52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140" y="1949732"/>
            <a:ext cx="7015802" cy="3482687"/>
            <a:chOff x="231209" y="2924597"/>
            <a:chExt cx="10523703" cy="5224031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209" y="2924597"/>
              <a:ext cx="3493037" cy="52240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5534" y="3030281"/>
              <a:ext cx="3543299" cy="5048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0163" y="2933118"/>
              <a:ext cx="3714749" cy="50297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800" y="394146"/>
            <a:ext cx="7010400" cy="582250"/>
          </a:xfrm>
          <a:prstGeom prst="rect">
            <a:avLst/>
          </a:prstGeom>
        </p:spPr>
        <p:txBody>
          <a:bodyPr vert="horz" wrap="square" lIns="0" tIns="190602" rIns="0" bIns="0" rtlCol="0" anchor="ctr">
            <a:spAutoFit/>
          </a:bodyPr>
          <a:lstStyle/>
          <a:p>
            <a:pPr marL="328946">
              <a:lnSpc>
                <a:spcPct val="100000"/>
              </a:lnSpc>
              <a:spcBef>
                <a:spcPts val="87"/>
              </a:spcBef>
            </a:pPr>
            <a:r>
              <a:rPr sz="2533" dirty="0" err="1" smtClean="0"/>
              <a:t>현장실습</a:t>
            </a:r>
            <a:r>
              <a:rPr sz="2533" spc="33" dirty="0" smtClean="0"/>
              <a:t> </a:t>
            </a:r>
            <a:r>
              <a:rPr sz="2533" dirty="0" err="1" smtClean="0"/>
              <a:t>보고서</a:t>
            </a:r>
            <a:r>
              <a:rPr sz="2533" spc="37" dirty="0" smtClean="0"/>
              <a:t> </a:t>
            </a:r>
            <a:r>
              <a:rPr sz="2533" spc="-13" dirty="0" err="1" smtClean="0"/>
              <a:t>작성방법</a:t>
            </a:r>
            <a:endParaRPr sz="2533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0" y="6699850"/>
            <a:ext cx="154140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 smtClean="0"/>
              <a:t>.</a:t>
            </a:r>
            <a:endParaRPr spc="133" dirty="0"/>
          </a:p>
        </p:txBody>
      </p:sp>
      <p:sp>
        <p:nvSpPr>
          <p:cNvPr id="7" name="object 7"/>
          <p:cNvSpPr txBox="1"/>
          <p:nvPr/>
        </p:nvSpPr>
        <p:spPr>
          <a:xfrm>
            <a:off x="7416800" y="2717800"/>
            <a:ext cx="4356100" cy="157571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127430">
              <a:lnSpc>
                <a:spcPct val="116300"/>
              </a:lnSpc>
              <a:spcBef>
                <a:spcPts val="67"/>
              </a:spcBef>
            </a:pPr>
            <a:r>
              <a:rPr lang="en-US"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.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지정과목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선정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후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 종목에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맞게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</a:t>
            </a:r>
            <a:r>
              <a:rPr sz="1600" b="1" spc="-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endParaRPr lang="en-US" sz="1600" b="1" spc="100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8467"/>
            <a:r>
              <a:rPr sz="1600" b="1" spc="10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sz="16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각</a:t>
            </a:r>
            <a:r>
              <a:rPr sz="16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장당</a:t>
            </a:r>
            <a:r>
              <a:rPr sz="16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spc="6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20</a:t>
            </a:r>
            <a:r>
              <a:rPr lang="ko-KR" altLang="en-US" sz="1600" b="1" spc="6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줄</a:t>
            </a:r>
            <a:r>
              <a:rPr sz="1600" b="1" spc="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이상</a:t>
            </a:r>
            <a:r>
              <a:rPr sz="16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</a:t>
            </a:r>
            <a:endParaRPr sz="16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spcBef>
                <a:spcPts val="50"/>
              </a:spcBef>
            </a:pPr>
            <a:endParaRPr sz="1333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8467"/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[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서식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]</a:t>
            </a:r>
            <a:r>
              <a:rPr sz="1600" b="1" spc="-5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카카오톡</a:t>
            </a:r>
            <a:r>
              <a:rPr sz="1600" b="1" spc="-5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오픈채팅방</a:t>
            </a:r>
            <a:r>
              <a:rPr sz="1600" b="1" spc="-5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또는</a:t>
            </a:r>
            <a:endParaRPr sz="16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8467" marR="3387">
              <a:lnSpc>
                <a:spcPct val="116300"/>
              </a:lnSpc>
            </a:pP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인터넷</a:t>
            </a:r>
            <a:r>
              <a:rPr sz="1600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검색</a:t>
            </a:r>
            <a:r>
              <a:rPr sz="1600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spc="14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16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spc="-7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'</a:t>
            </a:r>
            <a:r>
              <a:rPr sz="1600" b="1" spc="-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경상국립대</a:t>
            </a:r>
            <a:r>
              <a:rPr sz="1600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스포츠</a:t>
            </a:r>
            <a:r>
              <a:rPr sz="1600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콤플렉스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‘→</a:t>
            </a:r>
            <a:r>
              <a:rPr sz="16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생활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스포츠지도사연수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1600" b="1" spc="-13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</a:t>
            </a:r>
            <a:r>
              <a:rPr lang="ko-KR" altLang="en-US" sz="16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</a:t>
            </a:r>
            <a:r>
              <a:rPr sz="16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사항</a:t>
            </a:r>
            <a:r>
              <a:rPr sz="16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1600" b="1" spc="-17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확인</a:t>
            </a:r>
            <a:endParaRPr sz="16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</p:spTree>
    <p:extLst>
      <p:ext uri="{BB962C8B-B14F-4D97-AF65-F5344CB8AC3E}">
        <p14:creationId xmlns:p14="http://schemas.microsoft.com/office/powerpoint/2010/main" val="3345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892" y="1629290"/>
            <a:ext cx="3723701" cy="47519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77" y="521615"/>
            <a:ext cx="5439423" cy="400901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sz="2533" dirty="0" err="1"/>
              <a:t>현장실습</a:t>
            </a:r>
            <a:r>
              <a:rPr sz="2533" spc="33" dirty="0"/>
              <a:t> </a:t>
            </a:r>
            <a:r>
              <a:rPr sz="2533" dirty="0" err="1"/>
              <a:t>보고서</a:t>
            </a:r>
            <a:r>
              <a:rPr lang="en-US" sz="2533" dirty="0"/>
              <a:t> </a:t>
            </a:r>
            <a:r>
              <a:rPr lang="ko-KR" altLang="en-US" sz="2533" dirty="0"/>
              <a:t>및 </a:t>
            </a:r>
            <a:r>
              <a:rPr lang="ko-KR" altLang="en-US" sz="2533" dirty="0" err="1"/>
              <a:t>레포트</a:t>
            </a:r>
            <a:r>
              <a:rPr sz="2533" spc="37" dirty="0"/>
              <a:t> </a:t>
            </a:r>
            <a:r>
              <a:rPr sz="2533" spc="-13" dirty="0"/>
              <a:t>작성방법</a:t>
            </a:r>
            <a:endParaRPr sz="25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16778" y="6541701"/>
            <a:ext cx="0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 smtClean="0"/>
              <a:t>.</a:t>
            </a:r>
            <a:endParaRPr spc="133" dirty="0"/>
          </a:p>
        </p:txBody>
      </p:sp>
      <p:sp>
        <p:nvSpPr>
          <p:cNvPr id="6" name="TextBox 5"/>
          <p:cNvSpPr txBox="1"/>
          <p:nvPr/>
        </p:nvSpPr>
        <p:spPr>
          <a:xfrm>
            <a:off x="4384101" y="2092574"/>
            <a:ext cx="699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84795" y="2006600"/>
            <a:ext cx="7392126" cy="310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3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출근상황부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- 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일자 요일 기재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90510" indent="-190510">
              <a:lnSpc>
                <a:spcPct val="150000"/>
              </a:lnSpc>
              <a:buFontTx/>
              <a:buChar char="-"/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출근 및 퇴근시간 기재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90510" indent="-190510">
              <a:lnSpc>
                <a:spcPct val="150000"/>
              </a:lnSpc>
              <a:buFontTx/>
              <a:buChar char="-"/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확인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서명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란에 연수생 서명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지도자 서명 필수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90510" indent="-190510">
              <a:lnSpc>
                <a:spcPct val="150000"/>
              </a:lnSpc>
              <a:buFontTx/>
              <a:buChar char="-"/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하루 최대 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8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시간 가능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점심시간 제외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190510" indent="-190510">
              <a:lnSpc>
                <a:spcPct val="150000"/>
              </a:lnSpc>
              <a:buFontTx/>
              <a:buChar char="-"/>
            </a:pP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연수원 담당자가 모니터링을 위해 </a:t>
            </a:r>
            <a:r>
              <a:rPr lang="ko-KR" altLang="en-US" sz="1867" b="1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불시점검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실시</a:t>
            </a:r>
            <a:endParaRPr lang="en-US" altLang="ko-KR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연수원 담당자 모니터링 중 연수생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지도자 부재 시 현장실습 태도 감점</a:t>
            </a:r>
            <a:r>
              <a:rPr lang="en-US" altLang="ko-KR" sz="1867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 sz="1867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4376843" y="5950394"/>
            <a:ext cx="2868688" cy="287258"/>
          </a:xfrm>
          <a:noFill/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785" y="485350"/>
            <a:ext cx="4397997" cy="400901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sz="2533" dirty="0"/>
              <a:t>현장실습</a:t>
            </a:r>
            <a:r>
              <a:rPr sz="2533" spc="33" dirty="0"/>
              <a:t> </a:t>
            </a:r>
            <a:r>
              <a:rPr sz="2533" dirty="0"/>
              <a:t>보고서</a:t>
            </a:r>
            <a:r>
              <a:rPr sz="2533" spc="37" dirty="0"/>
              <a:t> </a:t>
            </a:r>
            <a:r>
              <a:rPr sz="2533" spc="-13" dirty="0"/>
              <a:t>작성방법</a:t>
            </a:r>
            <a:endParaRPr sz="2533" dirty="0"/>
          </a:p>
        </p:txBody>
      </p:sp>
      <p:sp>
        <p:nvSpPr>
          <p:cNvPr id="3" name="object 3"/>
          <p:cNvSpPr txBox="1"/>
          <p:nvPr/>
        </p:nvSpPr>
        <p:spPr>
          <a:xfrm>
            <a:off x="4466426" y="2006601"/>
            <a:ext cx="6971030" cy="25369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043">
              <a:spcBef>
                <a:spcPts val="63"/>
              </a:spcBef>
              <a:tabLst>
                <a:tab pos="282377" algn="l"/>
              </a:tabLst>
            </a:pPr>
            <a:r>
              <a:rPr lang="en-US" sz="2033" b="1" dirty="0">
                <a:latin typeface="Noto Sans KR"/>
                <a:cs typeface="Noto Sans KR"/>
              </a:rPr>
              <a:t>4</a:t>
            </a:r>
            <a:r>
              <a:rPr lang="en-US" sz="2033" b="1" dirty="0">
                <a:latin typeface="Noto Sans KR"/>
                <a:cs typeface="Noto Sans KR"/>
              </a:rPr>
              <a:t>. </a:t>
            </a:r>
            <a:r>
              <a:rPr sz="2033" b="1" dirty="0" err="1">
                <a:latin typeface="Noto Sans KR"/>
                <a:cs typeface="Noto Sans KR"/>
              </a:rPr>
              <a:t>현장실습</a:t>
            </a:r>
            <a:r>
              <a:rPr sz="2033" b="1" spc="-33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일지</a:t>
            </a:r>
            <a:r>
              <a:rPr sz="2033" b="1" spc="-33" dirty="0">
                <a:latin typeface="Noto Sans KR"/>
                <a:cs typeface="Noto Sans KR"/>
              </a:rPr>
              <a:t> </a:t>
            </a:r>
            <a:r>
              <a:rPr sz="2033" b="1" spc="-13" dirty="0">
                <a:latin typeface="Noto Sans KR"/>
                <a:cs typeface="Noto Sans KR"/>
              </a:rPr>
              <a:t>작성방법</a:t>
            </a:r>
            <a:endParaRPr sz="2033" dirty="0">
              <a:latin typeface="Noto Sans KR"/>
              <a:cs typeface="Noto Sans KR"/>
            </a:endParaRPr>
          </a:p>
          <a:p>
            <a:pPr>
              <a:spcBef>
                <a:spcPts val="47"/>
              </a:spcBef>
              <a:buFont typeface="Calibri"/>
              <a:buAutoNum type="arabicPeriod" startAt="4"/>
            </a:pPr>
            <a:endParaRPr sz="1567" dirty="0">
              <a:latin typeface="Noto Sans KR"/>
              <a:cs typeface="Noto Sans KR"/>
            </a:endParaRPr>
          </a:p>
          <a:p>
            <a:pPr marL="8467"/>
            <a:r>
              <a:rPr sz="2033" b="1" spc="127" dirty="0">
                <a:latin typeface="Calibri"/>
                <a:cs typeface="Calibri"/>
              </a:rPr>
              <a:t>-</a:t>
            </a:r>
            <a:r>
              <a:rPr sz="2033" b="1" dirty="0">
                <a:latin typeface="Noto Sans KR"/>
                <a:cs typeface="Noto Sans KR"/>
              </a:rPr>
              <a:t>실습기관명은</a:t>
            </a:r>
            <a:r>
              <a:rPr sz="2033" b="1" spc="-97" dirty="0">
                <a:latin typeface="Noto Sans KR"/>
                <a:cs typeface="Noto Sans KR"/>
              </a:rPr>
              <a:t> </a:t>
            </a:r>
            <a:r>
              <a:rPr sz="2033" b="1" spc="-7" dirty="0">
                <a:latin typeface="Noto Sans KR"/>
                <a:cs typeface="Noto Sans KR"/>
              </a:rPr>
              <a:t>연수생현장실습장</a:t>
            </a:r>
            <a:r>
              <a:rPr sz="2033" b="1" spc="-93" dirty="0">
                <a:latin typeface="Noto Sans KR"/>
                <a:cs typeface="Noto Sans KR"/>
              </a:rPr>
              <a:t> </a:t>
            </a:r>
            <a:r>
              <a:rPr sz="2033" b="1" spc="-13" dirty="0">
                <a:latin typeface="Noto Sans KR"/>
                <a:cs typeface="Noto Sans KR"/>
              </a:rPr>
              <a:t>기관명기재</a:t>
            </a:r>
            <a:endParaRPr sz="2033" dirty="0">
              <a:latin typeface="Noto Sans KR"/>
              <a:cs typeface="Noto Sans KR"/>
            </a:endParaRPr>
          </a:p>
          <a:p>
            <a:pPr>
              <a:spcBef>
                <a:spcPts val="47"/>
              </a:spcBef>
            </a:pPr>
            <a:endParaRPr sz="1567" dirty="0">
              <a:latin typeface="Noto Sans KR"/>
              <a:cs typeface="Noto Sans KR"/>
            </a:endParaRPr>
          </a:p>
          <a:p>
            <a:pPr marL="167225" lvl="1" indent="-159181">
              <a:buFont typeface="Calibri"/>
              <a:buChar char="-"/>
              <a:tabLst>
                <a:tab pos="167648" algn="l"/>
              </a:tabLst>
            </a:pPr>
            <a:r>
              <a:rPr sz="2033" b="1" dirty="0">
                <a:latin typeface="Noto Sans KR"/>
                <a:cs typeface="Noto Sans KR"/>
              </a:rPr>
              <a:t>일자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및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실습시간은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현장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실습진행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일수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모두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작성</a:t>
            </a:r>
            <a:r>
              <a:rPr sz="2033" b="1" spc="-17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후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지도자</a:t>
            </a:r>
            <a:r>
              <a:rPr sz="2033" b="1" spc="-20" dirty="0">
                <a:latin typeface="Noto Sans KR"/>
                <a:cs typeface="Noto Sans KR"/>
              </a:rPr>
              <a:t> </a:t>
            </a:r>
            <a:r>
              <a:rPr sz="2033" b="1" spc="-17" dirty="0">
                <a:latin typeface="Noto Sans KR"/>
                <a:cs typeface="Noto Sans KR"/>
              </a:rPr>
              <a:t>서명</a:t>
            </a:r>
            <a:endParaRPr sz="2033" dirty="0">
              <a:latin typeface="Noto Sans KR"/>
              <a:cs typeface="Noto Sans KR"/>
            </a:endParaRPr>
          </a:p>
          <a:p>
            <a:pPr lvl="1">
              <a:spcBef>
                <a:spcPts val="43"/>
              </a:spcBef>
              <a:buFont typeface="Calibri"/>
              <a:buChar char="-"/>
            </a:pPr>
            <a:endParaRPr sz="1567" dirty="0">
              <a:latin typeface="Noto Sans KR"/>
              <a:cs typeface="Noto Sans KR"/>
            </a:endParaRPr>
          </a:p>
          <a:p>
            <a:pPr marL="167225" lvl="1" indent="-159181">
              <a:spcBef>
                <a:spcPts val="3"/>
              </a:spcBef>
              <a:buFont typeface="Calibri"/>
              <a:buChar char="-"/>
              <a:tabLst>
                <a:tab pos="167648" algn="l"/>
              </a:tabLst>
            </a:pPr>
            <a:r>
              <a:rPr sz="2033" b="1" dirty="0">
                <a:latin typeface="Noto Sans KR"/>
                <a:cs typeface="Noto Sans KR"/>
              </a:rPr>
              <a:t>실습내용은</a:t>
            </a:r>
            <a:r>
              <a:rPr sz="2033" b="1" spc="-80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구체적으로</a:t>
            </a:r>
            <a:r>
              <a:rPr sz="2033" b="1" spc="-76" dirty="0">
                <a:latin typeface="Noto Sans KR"/>
                <a:cs typeface="Noto Sans KR"/>
              </a:rPr>
              <a:t> </a:t>
            </a:r>
            <a:r>
              <a:rPr sz="2033" b="1" spc="-17" dirty="0">
                <a:latin typeface="Noto Sans KR"/>
                <a:cs typeface="Noto Sans KR"/>
              </a:rPr>
              <a:t>작성</a:t>
            </a:r>
            <a:endParaRPr sz="2033" dirty="0">
              <a:latin typeface="Noto Sans KR"/>
              <a:cs typeface="Noto Sans KR"/>
            </a:endParaRPr>
          </a:p>
          <a:p>
            <a:pPr lvl="1">
              <a:spcBef>
                <a:spcPts val="43"/>
              </a:spcBef>
              <a:buFont typeface="Calibri"/>
              <a:buChar char="-"/>
            </a:pPr>
            <a:endParaRPr sz="1567" dirty="0">
              <a:latin typeface="Noto Sans KR"/>
              <a:cs typeface="Noto Sans KR"/>
            </a:endParaRPr>
          </a:p>
          <a:p>
            <a:pPr marL="167225" lvl="1" indent="-159181">
              <a:spcBef>
                <a:spcPts val="3"/>
              </a:spcBef>
              <a:buFont typeface="Calibri"/>
              <a:buChar char="-"/>
              <a:tabLst>
                <a:tab pos="167648" algn="l"/>
              </a:tabLst>
            </a:pPr>
            <a:r>
              <a:rPr sz="2033" b="1" dirty="0">
                <a:latin typeface="Noto Sans KR"/>
                <a:cs typeface="Noto Sans KR"/>
              </a:rPr>
              <a:t>최종확인</a:t>
            </a:r>
            <a:r>
              <a:rPr sz="2033" b="1" spc="-76" dirty="0">
                <a:latin typeface="Noto Sans KR"/>
                <a:cs typeface="Noto Sans KR"/>
              </a:rPr>
              <a:t> </a:t>
            </a:r>
            <a:r>
              <a:rPr sz="2033" b="1" dirty="0">
                <a:latin typeface="Noto Sans KR"/>
                <a:cs typeface="Noto Sans KR"/>
              </a:rPr>
              <a:t>담당지도자는</a:t>
            </a:r>
            <a:r>
              <a:rPr sz="2033" b="1" spc="-76" dirty="0">
                <a:latin typeface="Noto Sans KR"/>
                <a:cs typeface="Noto Sans KR"/>
              </a:rPr>
              <a:t> </a:t>
            </a:r>
            <a:r>
              <a:rPr sz="2033" b="1" spc="-7" dirty="0">
                <a:latin typeface="Noto Sans KR"/>
                <a:cs typeface="Noto Sans KR"/>
              </a:rPr>
              <a:t>현장실습지도자</a:t>
            </a:r>
            <a:r>
              <a:rPr sz="2033" b="1" spc="-76" dirty="0">
                <a:latin typeface="Noto Sans KR"/>
                <a:cs typeface="Noto Sans KR"/>
              </a:rPr>
              <a:t> </a:t>
            </a:r>
            <a:r>
              <a:rPr sz="2033" b="1" spc="-17" dirty="0">
                <a:latin typeface="Noto Sans KR"/>
                <a:cs typeface="Noto Sans KR"/>
              </a:rPr>
              <a:t>서명</a:t>
            </a:r>
            <a:endParaRPr sz="2033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91" y="1247814"/>
            <a:ext cx="3733799" cy="50564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0" y="6699850"/>
            <a:ext cx="45719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 smtClean="0"/>
              <a:t>.</a:t>
            </a:r>
            <a:endParaRPr spc="133" dirty="0"/>
          </a:p>
        </p:txBody>
      </p:sp>
    </p:spTree>
    <p:extLst>
      <p:ext uri="{BB962C8B-B14F-4D97-AF65-F5344CB8AC3E}">
        <p14:creationId xmlns:p14="http://schemas.microsoft.com/office/powerpoint/2010/main" val="23051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296729"/>
            <a:ext cx="7010400" cy="777085"/>
          </a:xfrm>
          <a:prstGeom prst="rect">
            <a:avLst/>
          </a:prstGeom>
        </p:spPr>
        <p:txBody>
          <a:bodyPr vert="horz" wrap="square" lIns="0" tIns="383553" rIns="0" bIns="0" rtlCol="0" anchor="ctr">
            <a:spAutoFit/>
          </a:bodyPr>
          <a:lstStyle/>
          <a:p>
            <a:pPr marL="371282">
              <a:lnSpc>
                <a:spcPct val="100000"/>
              </a:lnSpc>
              <a:spcBef>
                <a:spcPts val="87"/>
              </a:spcBef>
            </a:pPr>
            <a:r>
              <a:rPr sz="2533" dirty="0"/>
              <a:t>현장실습</a:t>
            </a:r>
            <a:r>
              <a:rPr sz="2533" spc="33" dirty="0"/>
              <a:t> </a:t>
            </a:r>
            <a:r>
              <a:rPr sz="2533" dirty="0"/>
              <a:t>보고서</a:t>
            </a:r>
            <a:r>
              <a:rPr sz="2533" spc="37" dirty="0"/>
              <a:t> </a:t>
            </a:r>
            <a:r>
              <a:rPr sz="2533" spc="-13" dirty="0"/>
              <a:t>작성방법</a:t>
            </a:r>
            <a:endParaRPr sz="2533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1" y="1656394"/>
            <a:ext cx="3233747" cy="45812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5914" y="1558896"/>
            <a:ext cx="3877258" cy="46787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61200" y="2048195"/>
            <a:ext cx="5029200" cy="4200466"/>
          </a:xfrm>
          <a:prstGeom prst="rect">
            <a:avLst/>
          </a:prstGeom>
        </p:spPr>
        <p:txBody>
          <a:bodyPr vert="horz" wrap="square" lIns="0" tIns="54187" rIns="0" bIns="0" rtlCol="0">
            <a:spAutoFit/>
          </a:bodyPr>
          <a:lstStyle/>
          <a:p>
            <a:pPr marL="8044">
              <a:lnSpc>
                <a:spcPct val="150000"/>
              </a:lnSpc>
              <a:spcBef>
                <a:spcPts val="427"/>
              </a:spcBef>
              <a:tabLst>
                <a:tab pos="259940" algn="l"/>
              </a:tabLst>
            </a:pPr>
            <a:r>
              <a:rPr lang="en-US" sz="1867" b="1" dirty="0">
                <a:latin typeface="Noto Sans KR"/>
                <a:cs typeface="Noto Sans KR"/>
              </a:rPr>
              <a:t>5</a:t>
            </a:r>
            <a:r>
              <a:rPr lang="en-US" sz="1867" b="1" dirty="0" smtClean="0">
                <a:latin typeface="Noto Sans KR"/>
                <a:cs typeface="Noto Sans KR"/>
              </a:rPr>
              <a:t>. </a:t>
            </a:r>
            <a:r>
              <a:rPr sz="1867" b="1" dirty="0" err="1">
                <a:latin typeface="Noto Sans KR"/>
                <a:cs typeface="Noto Sans KR"/>
              </a:rPr>
              <a:t>현장실습</a:t>
            </a:r>
            <a:r>
              <a:rPr sz="1867" b="1" spc="-10" dirty="0">
                <a:latin typeface="Noto Sans KR"/>
                <a:cs typeface="Noto Sans KR"/>
              </a:rPr>
              <a:t> </a:t>
            </a:r>
            <a:r>
              <a:rPr sz="1867" b="1" dirty="0" err="1">
                <a:latin typeface="Noto Sans KR"/>
                <a:cs typeface="Noto Sans KR"/>
              </a:rPr>
              <a:t>보고서</a:t>
            </a:r>
            <a:r>
              <a:rPr sz="1867" b="1" spc="-7" dirty="0">
                <a:latin typeface="Noto Sans KR"/>
                <a:cs typeface="Noto Sans KR"/>
              </a:rPr>
              <a:t> </a:t>
            </a:r>
            <a:r>
              <a:rPr sz="1867" b="1" dirty="0" err="1">
                <a:latin typeface="Noto Sans KR"/>
                <a:cs typeface="Noto Sans KR"/>
              </a:rPr>
              <a:t>작성방법</a:t>
            </a:r>
            <a:r>
              <a:rPr sz="1867" b="1" dirty="0">
                <a:latin typeface="Calibri"/>
                <a:cs typeface="Calibri"/>
              </a:rPr>
              <a:t>(</a:t>
            </a:r>
            <a:r>
              <a:rPr lang="ko-KR" altLang="en-US" sz="1867" b="1" dirty="0">
                <a:latin typeface="Calibri"/>
                <a:cs typeface="Calibri"/>
              </a:rPr>
              <a:t>워드 및 </a:t>
            </a:r>
            <a:r>
              <a:rPr sz="1867" b="1" dirty="0" err="1">
                <a:latin typeface="Noto Sans KR"/>
                <a:cs typeface="Noto Sans KR"/>
              </a:rPr>
              <a:t>자필</a:t>
            </a:r>
            <a:r>
              <a:rPr sz="1867" b="1" spc="-7" dirty="0">
                <a:latin typeface="Noto Sans KR"/>
                <a:cs typeface="Noto Sans KR"/>
              </a:rPr>
              <a:t> </a:t>
            </a:r>
            <a:r>
              <a:rPr sz="1867" b="1" spc="-17" dirty="0" err="1">
                <a:latin typeface="Noto Sans KR"/>
                <a:cs typeface="Noto Sans KR"/>
              </a:rPr>
              <a:t>가능</a:t>
            </a:r>
            <a:r>
              <a:rPr lang="en-US" sz="1867" b="1" spc="-17" dirty="0">
                <a:latin typeface="Noto Sans KR"/>
                <a:cs typeface="Noto Sans KR"/>
              </a:rPr>
              <a:t>)</a:t>
            </a:r>
            <a:endParaRPr sz="1867" dirty="0">
              <a:latin typeface="Noto Sans KR"/>
              <a:cs typeface="Noto Sans KR"/>
            </a:endParaRPr>
          </a:p>
          <a:p>
            <a:pPr marL="8467">
              <a:lnSpc>
                <a:spcPct val="150000"/>
              </a:lnSpc>
              <a:spcBef>
                <a:spcPts val="360"/>
              </a:spcBef>
            </a:pPr>
            <a:r>
              <a:rPr sz="1867" b="1" spc="120" dirty="0">
                <a:latin typeface="Calibri"/>
                <a:cs typeface="Calibri"/>
              </a:rPr>
              <a:t>-</a:t>
            </a:r>
            <a:r>
              <a:rPr sz="1867" b="1" spc="13" dirty="0">
                <a:latin typeface="Calibri"/>
                <a:cs typeface="Calibri"/>
              </a:rPr>
              <a:t> </a:t>
            </a:r>
            <a:r>
              <a:rPr sz="1867" b="1" spc="-100" dirty="0" err="1">
                <a:latin typeface="Noto Sans KR"/>
                <a:cs typeface="Noto Sans KR"/>
              </a:rPr>
              <a:t>글자크기</a:t>
            </a:r>
            <a:r>
              <a:rPr sz="1867" b="1" spc="-100" dirty="0">
                <a:latin typeface="Noto Sans KR"/>
                <a:cs typeface="Noto Sans KR"/>
              </a:rPr>
              <a:t> </a:t>
            </a:r>
            <a:r>
              <a:rPr sz="1867" b="1" spc="-100" dirty="0">
                <a:latin typeface="Calibri"/>
                <a:cs typeface="Calibri"/>
              </a:rPr>
              <a:t>: 13p</a:t>
            </a:r>
            <a:r>
              <a:rPr lang="en-US" sz="1867" spc="-100" dirty="0">
                <a:latin typeface="Calibri"/>
                <a:cs typeface="Calibri"/>
              </a:rPr>
              <a:t>, </a:t>
            </a:r>
            <a:r>
              <a:rPr sz="1867" b="1" spc="-100" dirty="0" err="1">
                <a:latin typeface="Noto Sans KR"/>
                <a:cs typeface="Noto Sans KR"/>
              </a:rPr>
              <a:t>장평</a:t>
            </a:r>
            <a:r>
              <a:rPr sz="1867" b="1" spc="-100" dirty="0">
                <a:latin typeface="Calibri"/>
                <a:cs typeface="Calibri"/>
              </a:rPr>
              <a:t>: 100%</a:t>
            </a:r>
            <a:r>
              <a:rPr lang="en-US" sz="1867" spc="-100" dirty="0">
                <a:latin typeface="Calibri"/>
                <a:cs typeface="Calibri"/>
              </a:rPr>
              <a:t>, </a:t>
            </a:r>
            <a:r>
              <a:rPr sz="1867" b="1" spc="-100" dirty="0" err="1">
                <a:latin typeface="Noto Sans KR"/>
                <a:cs typeface="Noto Sans KR"/>
              </a:rPr>
              <a:t>자간</a:t>
            </a:r>
            <a:r>
              <a:rPr sz="1867" b="1" spc="-100" dirty="0">
                <a:latin typeface="Noto Sans KR"/>
                <a:cs typeface="Noto Sans KR"/>
              </a:rPr>
              <a:t> </a:t>
            </a:r>
            <a:r>
              <a:rPr sz="1867" b="1" spc="-100" dirty="0">
                <a:latin typeface="Calibri"/>
                <a:cs typeface="Calibri"/>
              </a:rPr>
              <a:t>: 0%</a:t>
            </a:r>
            <a:r>
              <a:rPr lang="en-US" sz="1867" spc="-100" dirty="0">
                <a:latin typeface="Calibri"/>
                <a:cs typeface="Calibri"/>
              </a:rPr>
              <a:t>, </a:t>
            </a:r>
            <a:r>
              <a:rPr sz="1867" b="1" spc="-100" dirty="0" err="1">
                <a:latin typeface="Noto Sans KR"/>
                <a:cs typeface="Noto Sans KR"/>
              </a:rPr>
              <a:t>행간</a:t>
            </a:r>
            <a:r>
              <a:rPr sz="1867" b="1" spc="-100" dirty="0">
                <a:latin typeface="Noto Sans KR"/>
                <a:cs typeface="Noto Sans KR"/>
              </a:rPr>
              <a:t> </a:t>
            </a:r>
            <a:r>
              <a:rPr sz="1867" b="1" spc="-100" dirty="0">
                <a:latin typeface="Calibri"/>
                <a:cs typeface="Calibri"/>
              </a:rPr>
              <a:t>: 160%</a:t>
            </a:r>
            <a:endParaRPr lang="en-US" sz="1867" b="1" spc="-100" dirty="0">
              <a:latin typeface="Calibri"/>
              <a:cs typeface="Calibri"/>
            </a:endParaRPr>
          </a:p>
          <a:p>
            <a:pPr marL="8467">
              <a:lnSpc>
                <a:spcPct val="150000"/>
              </a:lnSpc>
              <a:spcBef>
                <a:spcPts val="360"/>
              </a:spcBef>
            </a:pPr>
            <a:endParaRPr sz="1867" dirty="0">
              <a:latin typeface="Calibri"/>
              <a:cs typeface="Calibri"/>
            </a:endParaRPr>
          </a:p>
          <a:p>
            <a:pPr marL="8044" lvl="1">
              <a:spcBef>
                <a:spcPts val="360"/>
              </a:spcBef>
              <a:tabLst>
                <a:tab pos="203634" algn="l"/>
              </a:tabLst>
            </a:pPr>
            <a:r>
              <a:rPr lang="en-US" sz="1867" b="1" spc="-7" dirty="0">
                <a:latin typeface="Noto Sans KR"/>
                <a:cs typeface="Noto Sans KR"/>
              </a:rPr>
              <a:t>&lt;</a:t>
            </a:r>
            <a:r>
              <a:rPr sz="1867" b="1" spc="-7" dirty="0" err="1">
                <a:solidFill>
                  <a:srgbClr val="00B0F0"/>
                </a:solidFill>
                <a:latin typeface="Noto Sans KR"/>
                <a:cs typeface="Noto Sans KR"/>
              </a:rPr>
              <a:t>연수생</a:t>
            </a:r>
            <a:r>
              <a:rPr sz="1867" b="1" spc="-7" dirty="0" err="1">
                <a:latin typeface="Noto Sans KR"/>
                <a:cs typeface="Noto Sans KR"/>
              </a:rPr>
              <a:t>작성</a:t>
            </a:r>
            <a:r>
              <a:rPr lang="en-US" sz="1867" b="1" spc="-7" dirty="0">
                <a:latin typeface="Noto Sans KR"/>
                <a:cs typeface="Noto Sans KR"/>
              </a:rPr>
              <a:t>&gt;</a:t>
            </a:r>
            <a:endParaRPr sz="1867" dirty="0">
              <a:latin typeface="Noto Sans KR"/>
              <a:cs typeface="Noto Sans KR"/>
            </a:endParaRPr>
          </a:p>
          <a:p>
            <a:pPr marL="8467">
              <a:lnSpc>
                <a:spcPct val="150000"/>
              </a:lnSpc>
              <a:spcBef>
                <a:spcPts val="360"/>
              </a:spcBef>
            </a:pPr>
            <a:r>
              <a:rPr lang="en-US" sz="1867" b="1" spc="-13" dirty="0">
                <a:latin typeface="Noto Sans KR"/>
                <a:cs typeface="Noto Sans KR"/>
              </a:rPr>
              <a:t>(</a:t>
            </a:r>
            <a:r>
              <a:rPr sz="1867" b="1" spc="-13" dirty="0" err="1">
                <a:latin typeface="Noto Sans KR"/>
                <a:cs typeface="Noto Sans KR"/>
              </a:rPr>
              <a:t>실습내</a:t>
            </a:r>
            <a:r>
              <a:rPr lang="ko-KR" altLang="en-US" sz="1867" b="1" spc="-13" dirty="0">
                <a:latin typeface="Noto Sans KR"/>
                <a:cs typeface="Noto Sans KR"/>
              </a:rPr>
              <a:t>용</a:t>
            </a:r>
            <a:r>
              <a:rPr lang="en-US" sz="1867" b="1" spc="-13" dirty="0">
                <a:latin typeface="Noto Sans KR"/>
                <a:cs typeface="Noto Sans KR"/>
              </a:rPr>
              <a:t>,</a:t>
            </a:r>
            <a:r>
              <a:rPr lang="ko-KR" altLang="en-US" sz="1867" b="1" spc="-13" dirty="0" err="1">
                <a:latin typeface="Noto Sans KR"/>
                <a:cs typeface="Noto Sans KR"/>
              </a:rPr>
              <a:t>담당지도자</a:t>
            </a:r>
            <a:r>
              <a:rPr lang="en-US" altLang="ko-KR" sz="1867" b="1" spc="-13" dirty="0">
                <a:latin typeface="Noto Sans KR"/>
                <a:cs typeface="Noto Sans KR"/>
              </a:rPr>
              <a:t>,</a:t>
            </a:r>
            <a:r>
              <a:rPr lang="ko-KR" altLang="en-US" sz="1867" b="1" spc="-13" dirty="0">
                <a:latin typeface="Noto Sans KR"/>
                <a:cs typeface="Noto Sans KR"/>
              </a:rPr>
              <a:t>주요코치사항</a:t>
            </a:r>
            <a:r>
              <a:rPr lang="en-US" altLang="ko-KR" sz="1867" b="1" spc="-13" dirty="0">
                <a:latin typeface="Noto Sans KR"/>
                <a:cs typeface="Noto Sans KR"/>
              </a:rPr>
              <a:t>,</a:t>
            </a:r>
            <a:r>
              <a:rPr lang="ko-KR" altLang="en-US" sz="1867" b="1" spc="-13" dirty="0">
                <a:latin typeface="Noto Sans KR"/>
                <a:cs typeface="Noto Sans KR"/>
              </a:rPr>
              <a:t>향후활동계획</a:t>
            </a:r>
            <a:r>
              <a:rPr lang="en-US" altLang="ko-KR" sz="1867" b="1" spc="-13" dirty="0">
                <a:latin typeface="Noto Sans KR"/>
                <a:cs typeface="Noto Sans KR"/>
              </a:rPr>
              <a:t>)</a:t>
            </a:r>
            <a:endParaRPr sz="1867" dirty="0">
              <a:latin typeface="Noto Sans KR"/>
              <a:cs typeface="Noto Sans KR"/>
            </a:endParaRPr>
          </a:p>
          <a:p>
            <a:pPr marL="8467">
              <a:lnSpc>
                <a:spcPct val="150000"/>
              </a:lnSpc>
              <a:spcBef>
                <a:spcPts val="360"/>
              </a:spcBef>
            </a:pPr>
            <a:r>
              <a:rPr lang="en-US" altLang="ko-KR" sz="1867" b="1" dirty="0">
                <a:latin typeface="Noto Sans KR"/>
                <a:cs typeface="Noto Sans KR"/>
              </a:rPr>
              <a:t>&lt;</a:t>
            </a:r>
            <a:r>
              <a:rPr lang="ko-KR" altLang="en-US" sz="1867" b="1" dirty="0">
                <a:solidFill>
                  <a:srgbClr val="0070C0"/>
                </a:solidFill>
                <a:latin typeface="Noto Sans KR"/>
                <a:cs typeface="Noto Sans KR"/>
              </a:rPr>
              <a:t>지도자</a:t>
            </a:r>
            <a:r>
              <a:rPr lang="ko-KR" altLang="en-US" sz="1867" b="1" dirty="0">
                <a:latin typeface="Noto Sans KR"/>
                <a:cs typeface="Noto Sans KR"/>
              </a:rPr>
              <a:t> 작성</a:t>
            </a:r>
            <a:r>
              <a:rPr lang="en-US" altLang="ko-KR" sz="1867" b="1" dirty="0">
                <a:latin typeface="Noto Sans KR"/>
                <a:cs typeface="Noto Sans KR"/>
              </a:rPr>
              <a:t>&gt;</a:t>
            </a:r>
            <a:endParaRPr lang="en-US" altLang="ko-KR" sz="1867" b="1" dirty="0">
              <a:latin typeface="Noto Sans KR"/>
              <a:cs typeface="Noto Sans KR"/>
            </a:endParaRPr>
          </a:p>
          <a:p>
            <a:pPr marL="8467">
              <a:spcBef>
                <a:spcPts val="360"/>
              </a:spcBef>
            </a:pPr>
            <a:r>
              <a:rPr lang="en-US" sz="1867" b="1" dirty="0">
                <a:latin typeface="Noto Sans KR"/>
                <a:cs typeface="Noto Sans KR"/>
              </a:rPr>
              <a:t>(</a:t>
            </a:r>
            <a:r>
              <a:rPr sz="1867" b="1" dirty="0" err="1">
                <a:latin typeface="Noto Sans KR"/>
                <a:cs typeface="Noto Sans KR"/>
              </a:rPr>
              <a:t>실습평가</a:t>
            </a:r>
            <a:r>
              <a:rPr lang="en-US" sz="1867" b="1" dirty="0">
                <a:latin typeface="Calibri"/>
                <a:cs typeface="Calibri"/>
              </a:rPr>
              <a:t>)</a:t>
            </a:r>
          </a:p>
          <a:p>
            <a:pPr marL="8467">
              <a:spcBef>
                <a:spcPts val="360"/>
              </a:spcBef>
            </a:pPr>
            <a:endParaRPr lang="en-US" sz="1867" dirty="0">
              <a:latin typeface="Noto Sans KR"/>
              <a:cs typeface="Noto Sans KR"/>
            </a:endParaRPr>
          </a:p>
          <a:p>
            <a:pPr marL="8467">
              <a:spcBef>
                <a:spcPts val="360"/>
              </a:spcBef>
            </a:pPr>
            <a:r>
              <a:rPr sz="1867" b="1" spc="-280" dirty="0">
                <a:solidFill>
                  <a:srgbClr val="FF0000"/>
                </a:solidFill>
                <a:latin typeface="Tahoma"/>
                <a:cs typeface="Tahoma"/>
              </a:rPr>
              <a:t>※</a:t>
            </a:r>
            <a:r>
              <a:rPr sz="1867" b="1" spc="-103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67" b="1" dirty="0">
                <a:solidFill>
                  <a:srgbClr val="FF0000"/>
                </a:solidFill>
                <a:latin typeface="Noto Sans KR"/>
                <a:cs typeface="Noto Sans KR"/>
              </a:rPr>
              <a:t>보고서평가</a:t>
            </a:r>
            <a:r>
              <a:rPr sz="1867" b="1" spc="13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1867" b="1" spc="-17" dirty="0">
                <a:solidFill>
                  <a:srgbClr val="FF0000"/>
                </a:solidFill>
                <a:latin typeface="Noto Sans KR"/>
                <a:cs typeface="Noto Sans KR"/>
              </a:rPr>
              <a:t>미기재</a:t>
            </a:r>
            <a:endParaRPr sz="1867" dirty="0">
              <a:latin typeface="Noto Sans KR"/>
              <a:cs typeface="Noto Sans K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0" y="6541701"/>
            <a:ext cx="0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 smtClean="0"/>
              <a:t>.</a:t>
            </a:r>
            <a:endParaRPr spc="133" dirty="0"/>
          </a:p>
        </p:txBody>
      </p:sp>
    </p:spTree>
    <p:extLst>
      <p:ext uri="{BB962C8B-B14F-4D97-AF65-F5344CB8AC3E}">
        <p14:creationId xmlns:p14="http://schemas.microsoft.com/office/powerpoint/2010/main" val="1627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35" y="535076"/>
            <a:ext cx="6738327" cy="582250"/>
          </a:xfrm>
          <a:prstGeom prst="rect">
            <a:avLst/>
          </a:prstGeom>
        </p:spPr>
        <p:txBody>
          <a:bodyPr vert="horz" wrap="square" lIns="0" tIns="190602" rIns="0" bIns="0" rtlCol="0" anchor="ctr">
            <a:spAutoFit/>
          </a:bodyPr>
          <a:lstStyle/>
          <a:p>
            <a:pPr marL="360698">
              <a:lnSpc>
                <a:spcPct val="100000"/>
              </a:lnSpc>
              <a:spcBef>
                <a:spcPts val="87"/>
              </a:spcBef>
            </a:pPr>
            <a:r>
              <a:rPr sz="2533" dirty="0"/>
              <a:t>현장실습</a:t>
            </a:r>
            <a:r>
              <a:rPr sz="2533" spc="33" dirty="0"/>
              <a:t> </a:t>
            </a:r>
            <a:r>
              <a:rPr sz="2533" dirty="0"/>
              <a:t>보고서</a:t>
            </a:r>
            <a:r>
              <a:rPr sz="2533" spc="37" dirty="0"/>
              <a:t> </a:t>
            </a:r>
            <a:r>
              <a:rPr sz="2533" spc="-13" dirty="0"/>
              <a:t>작성방법</a:t>
            </a:r>
            <a:endParaRPr sz="2533" dirty="0"/>
          </a:p>
        </p:txBody>
      </p:sp>
      <p:sp>
        <p:nvSpPr>
          <p:cNvPr id="3" name="object 3"/>
          <p:cNvSpPr txBox="1"/>
          <p:nvPr/>
        </p:nvSpPr>
        <p:spPr>
          <a:xfrm>
            <a:off x="5130800" y="2921000"/>
            <a:ext cx="6146800" cy="175321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69853">
              <a:spcBef>
                <a:spcPts val="63"/>
              </a:spcBef>
            </a:pPr>
            <a:r>
              <a:rPr lang="en-US" sz="2000" b="1" dirty="0">
                <a:latin typeface="Calibri"/>
                <a:cs typeface="Calibri"/>
              </a:rPr>
              <a:t>6</a:t>
            </a:r>
            <a:r>
              <a:rPr sz="2000" b="1" dirty="0" smtClean="0">
                <a:latin typeface="Calibri"/>
                <a:cs typeface="Calibri"/>
              </a:rPr>
              <a:t>.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sz="2000" b="1" dirty="0" err="1">
                <a:latin typeface="Noto Sans KR"/>
                <a:cs typeface="Noto Sans KR"/>
              </a:rPr>
              <a:t>현장실습</a:t>
            </a:r>
            <a:r>
              <a:rPr sz="2000" b="1" spc="153" dirty="0">
                <a:latin typeface="Noto Sans KR"/>
                <a:cs typeface="Noto Sans KR"/>
              </a:rPr>
              <a:t> </a:t>
            </a:r>
            <a:r>
              <a:rPr sz="2000" b="1" spc="-17" dirty="0">
                <a:latin typeface="Noto Sans KR"/>
                <a:cs typeface="Noto Sans KR"/>
              </a:rPr>
              <a:t>평가표</a:t>
            </a:r>
            <a:endParaRPr sz="2000" dirty="0">
              <a:latin typeface="Noto Sans KR"/>
              <a:cs typeface="Noto Sans KR"/>
            </a:endParaRPr>
          </a:p>
          <a:p>
            <a:pPr>
              <a:spcBef>
                <a:spcPts val="27"/>
              </a:spcBef>
            </a:pPr>
            <a:endParaRPr sz="1367" dirty="0">
              <a:latin typeface="Noto Sans KR"/>
              <a:cs typeface="Noto Sans KR"/>
            </a:endParaRPr>
          </a:p>
          <a:p>
            <a:pPr marL="8467" marR="3387">
              <a:lnSpc>
                <a:spcPct val="116300"/>
              </a:lnSpc>
            </a:pPr>
            <a:r>
              <a:rPr sz="2000" b="1" spc="123" dirty="0">
                <a:latin typeface="Calibri"/>
                <a:cs typeface="Calibri"/>
              </a:rPr>
              <a:t>-</a:t>
            </a:r>
            <a:r>
              <a:rPr sz="2000" b="1" dirty="0">
                <a:latin typeface="Noto Sans KR"/>
                <a:cs typeface="Noto Sans KR"/>
              </a:rPr>
              <a:t>배점표를</a:t>
            </a:r>
            <a:r>
              <a:rPr sz="2000" b="1" spc="-33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참조하여</a:t>
            </a:r>
            <a:r>
              <a:rPr sz="2000" b="1" spc="-30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현장실습</a:t>
            </a:r>
            <a:r>
              <a:rPr sz="2000" b="1" spc="-33" dirty="0">
                <a:latin typeface="Noto Sans KR"/>
                <a:cs typeface="Noto Sans KR"/>
              </a:rPr>
              <a:t> </a:t>
            </a:r>
            <a:r>
              <a:rPr sz="2000" b="1" dirty="0" err="1">
                <a:latin typeface="Noto Sans KR"/>
                <a:cs typeface="Noto Sans KR"/>
              </a:rPr>
              <a:t>지도자가</a:t>
            </a:r>
            <a:r>
              <a:rPr sz="2000" b="1" spc="-30" dirty="0">
                <a:latin typeface="Noto Sans KR"/>
                <a:cs typeface="Noto Sans KR"/>
              </a:rPr>
              <a:t> </a:t>
            </a:r>
            <a:endParaRPr lang="en-US" sz="2000" b="1" spc="-30" dirty="0">
              <a:latin typeface="Noto Sans KR"/>
              <a:cs typeface="Noto Sans KR"/>
            </a:endParaRPr>
          </a:p>
          <a:p>
            <a:pPr marL="8467" marR="3387">
              <a:lnSpc>
                <a:spcPct val="116300"/>
              </a:lnSpc>
            </a:pPr>
            <a:r>
              <a:rPr lang="en-US" sz="2000" b="1" spc="-30" dirty="0">
                <a:latin typeface="Noto Sans KR"/>
                <a:cs typeface="Noto Sans KR"/>
              </a:rPr>
              <a:t> </a:t>
            </a:r>
            <a:r>
              <a:rPr lang="en-US" sz="2000" b="1" spc="-30" dirty="0">
                <a:latin typeface="Noto Sans KR"/>
                <a:cs typeface="Noto Sans KR"/>
              </a:rPr>
              <a:t> </a:t>
            </a:r>
            <a:r>
              <a:rPr sz="2000" b="1" dirty="0" err="1">
                <a:latin typeface="Noto Sans KR"/>
                <a:cs typeface="Noto Sans KR"/>
              </a:rPr>
              <a:t>직접</a:t>
            </a:r>
            <a:r>
              <a:rPr sz="2000" b="1" spc="-33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채점</a:t>
            </a:r>
            <a:r>
              <a:rPr sz="2000" b="1" spc="-30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후</a:t>
            </a:r>
            <a:r>
              <a:rPr sz="2000" b="1" spc="-33" dirty="0">
                <a:latin typeface="Noto Sans KR"/>
                <a:cs typeface="Noto Sans KR"/>
              </a:rPr>
              <a:t> </a:t>
            </a:r>
            <a:r>
              <a:rPr sz="2000" b="1" spc="-17" dirty="0">
                <a:latin typeface="Noto Sans KR"/>
                <a:cs typeface="Noto Sans KR"/>
              </a:rPr>
              <a:t>일지 </a:t>
            </a:r>
            <a:r>
              <a:rPr sz="2000" b="1" dirty="0">
                <a:latin typeface="Noto Sans KR"/>
                <a:cs typeface="Noto Sans KR"/>
              </a:rPr>
              <a:t>와 </a:t>
            </a:r>
            <a:r>
              <a:rPr sz="2000" b="1" dirty="0" err="1">
                <a:latin typeface="Noto Sans KR"/>
                <a:cs typeface="Noto Sans KR"/>
              </a:rPr>
              <a:t>함께</a:t>
            </a:r>
            <a:r>
              <a:rPr sz="2000" b="1" dirty="0">
                <a:latin typeface="Noto Sans KR"/>
                <a:cs typeface="Noto Sans KR"/>
              </a:rPr>
              <a:t> </a:t>
            </a:r>
            <a:r>
              <a:rPr sz="2000" b="1" spc="-23" dirty="0" err="1">
                <a:latin typeface="Noto Sans KR"/>
                <a:cs typeface="Noto Sans KR"/>
              </a:rPr>
              <a:t>제출</a:t>
            </a:r>
            <a:r>
              <a:rPr lang="en-US" sz="1867" b="1" spc="-23" dirty="0">
                <a:latin typeface="Noto Sans KR"/>
                <a:cs typeface="Noto Sans KR"/>
              </a:rPr>
              <a:t>(</a:t>
            </a:r>
            <a:r>
              <a:rPr lang="ko-KR" altLang="en-US" sz="1867" b="1" spc="-23" dirty="0">
                <a:solidFill>
                  <a:srgbClr val="FF0000"/>
                </a:solidFill>
                <a:latin typeface="Noto Sans KR"/>
                <a:cs typeface="Noto Sans KR"/>
              </a:rPr>
              <a:t>지도자 서명 필수</a:t>
            </a:r>
            <a:r>
              <a:rPr lang="en-US" sz="1867" b="1" spc="-23" dirty="0">
                <a:latin typeface="Noto Sans KR"/>
                <a:cs typeface="Noto Sans KR"/>
              </a:rPr>
              <a:t>)</a:t>
            </a:r>
            <a:endParaRPr sz="1867" dirty="0">
              <a:latin typeface="Noto Sans KR"/>
              <a:cs typeface="Noto Sans KR"/>
            </a:endParaRPr>
          </a:p>
          <a:p>
            <a:pPr>
              <a:spcBef>
                <a:spcPts val="10"/>
              </a:spcBef>
            </a:pPr>
            <a:endParaRPr sz="1333" dirty="0">
              <a:latin typeface="Noto Sans KR"/>
              <a:cs typeface="Noto Sans KR"/>
            </a:endParaRPr>
          </a:p>
          <a:p>
            <a:pPr marL="8467"/>
            <a:r>
              <a:rPr sz="2000" dirty="0">
                <a:latin typeface="Tahoma"/>
                <a:cs typeface="Tahoma"/>
              </a:rPr>
              <a:t>-</a:t>
            </a:r>
            <a:r>
              <a:rPr sz="2000" b="1" dirty="0">
                <a:latin typeface="Noto Sans KR"/>
                <a:cs typeface="Noto Sans KR"/>
              </a:rPr>
              <a:t>현장실습</a:t>
            </a:r>
            <a:r>
              <a:rPr sz="2000" b="1" spc="-27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평가표</a:t>
            </a:r>
            <a:r>
              <a:rPr sz="2000" b="1" spc="-27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미</a:t>
            </a:r>
            <a:r>
              <a:rPr sz="2000" b="1" spc="-27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제출시</a:t>
            </a:r>
            <a:r>
              <a:rPr sz="2000" b="1" spc="-23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현장실습</a:t>
            </a:r>
            <a:r>
              <a:rPr sz="2000" b="1" spc="-27" dirty="0">
                <a:latin typeface="Noto Sans KR"/>
                <a:cs typeface="Noto Sans KR"/>
              </a:rPr>
              <a:t> </a:t>
            </a:r>
            <a:r>
              <a:rPr sz="2000" b="1" dirty="0">
                <a:latin typeface="Noto Sans KR"/>
                <a:cs typeface="Noto Sans KR"/>
              </a:rPr>
              <a:t>이수</a:t>
            </a:r>
            <a:r>
              <a:rPr sz="2000" b="1" spc="-27" dirty="0">
                <a:latin typeface="Noto Sans KR"/>
                <a:cs typeface="Noto Sans KR"/>
              </a:rPr>
              <a:t> </a:t>
            </a:r>
            <a:r>
              <a:rPr sz="2000" b="1" spc="-17" dirty="0">
                <a:latin typeface="Noto Sans KR"/>
                <a:cs typeface="Noto Sans KR"/>
              </a:rPr>
              <a:t>불가</a:t>
            </a:r>
            <a:endParaRPr sz="2000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0" y="1041401"/>
            <a:ext cx="5029200" cy="55525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6778" y="6541701"/>
            <a:ext cx="45719" cy="316299"/>
          </a:xfrm>
          <a:prstGeom prst="rect">
            <a:avLst/>
          </a:prstGeom>
        </p:spPr>
        <p:txBody>
          <a:bodyPr vert="horz" wrap="square" lIns="0" tIns="38920" rIns="0" bIns="0" rtlCol="0">
            <a:spAutoFit/>
          </a:bodyPr>
          <a:lstStyle/>
          <a:p>
            <a:pPr marL="8467">
              <a:spcBef>
                <a:spcPts val="40"/>
              </a:spcBef>
            </a:pPr>
            <a:r>
              <a:rPr lang="en-US" spc="133" dirty="0"/>
              <a:t>.</a:t>
            </a:r>
            <a:endParaRPr spc="133" dirty="0"/>
          </a:p>
        </p:txBody>
      </p:sp>
    </p:spTree>
    <p:extLst>
      <p:ext uri="{BB962C8B-B14F-4D97-AF65-F5344CB8AC3E}">
        <p14:creationId xmlns:p14="http://schemas.microsoft.com/office/powerpoint/2010/main" val="26323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와이드스크린</PresentationFormat>
  <Paragraphs>71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Noto Sans KR</vt:lpstr>
      <vt:lpstr>맑은 고딕</vt:lpstr>
      <vt:lpstr>에스코어 드림 4 Regular</vt:lpstr>
      <vt:lpstr>Arial</vt:lpstr>
      <vt:lpstr>Calibri</vt:lpstr>
      <vt:lpstr>Tahoma</vt:lpstr>
      <vt:lpstr>Office 테마</vt:lpstr>
      <vt:lpstr>현장실습 작성요령</vt:lpstr>
      <vt:lpstr>현장실습 출석 입력 안내</vt:lpstr>
      <vt:lpstr>현장실습 보고서 작성방법</vt:lpstr>
      <vt:lpstr>현장실습 보고서 작성방법</vt:lpstr>
      <vt:lpstr>현장실습 보고서 및 레포트 작성방법</vt:lpstr>
      <vt:lpstr>현장실습 보고서 작성방법</vt:lpstr>
      <vt:lpstr>현장실습 보고서 작성방법</vt:lpstr>
      <vt:lpstr>현장실습 보고서 작성방법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현장실습 작성요령</dc:title>
  <dc:creator>user</dc:creator>
  <cp:lastModifiedBy>user</cp:lastModifiedBy>
  <cp:revision>1</cp:revision>
  <dcterms:created xsi:type="dcterms:W3CDTF">2025-08-26T07:45:34Z</dcterms:created>
  <dcterms:modified xsi:type="dcterms:W3CDTF">2025-08-26T07:45:45Z</dcterms:modified>
</cp:coreProperties>
</file>